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7" name="Shape 8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8" y="-1"/>
            <a:ext cx="2297917" cy="6858005"/>
            <a:chOff x="-4" y="0"/>
            <a:chExt cx="2297915" cy="6858003"/>
          </a:xfrm>
        </p:grpSpPr>
        <p:sp>
          <p:nvSpPr>
            <p:cNvPr id="52" name="Rectangle 5"/>
            <p:cNvSpPr/>
            <p:nvPr/>
          </p:nvSpPr>
          <p:spPr>
            <a:xfrm>
              <a:off x="1209672" y="4763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09" y="217646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6" y="4021137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4" y="9524"/>
              <a:ext cx="28578" cy="448151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1" y="4481512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6" y="9524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5" y="14287"/>
              <a:ext cx="376242" cy="180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7" y="180181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2" y="9523"/>
              <a:ext cx="371478" cy="1425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0" y="-1"/>
              <a:ext cx="152403" cy="91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2" y="14208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2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2" y="4762"/>
              <a:ext cx="419105" cy="52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4" y="488950"/>
              <a:ext cx="147641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6" y="4762"/>
              <a:ext cx="152403" cy="90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1" y="903288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4" y="155416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4" y="5622925"/>
              <a:ext cx="338141" cy="12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6" y="5480050"/>
              <a:ext cx="157166" cy="15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0" y="90328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5" y="3897312"/>
              <a:ext cx="133354" cy="26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0" y="4149724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5" y="1644650"/>
              <a:ext cx="133354" cy="2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0" y="1468438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1" y="4763"/>
              <a:ext cx="309566" cy="155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5" y="4881562"/>
              <a:ext cx="190504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09" y="5060950"/>
              <a:ext cx="304803" cy="177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1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4" y="6610350"/>
              <a:ext cx="23816" cy="242890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6" y="6430963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5" y="5978525"/>
              <a:ext cx="190504" cy="46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09" y="1801813"/>
              <a:ext cx="214317" cy="75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09" y="2547937"/>
              <a:ext cx="166691" cy="16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09" y="4762"/>
              <a:ext cx="638179" cy="402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0" y="1382713"/>
              <a:ext cx="142878" cy="47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0" y="1849438"/>
              <a:ext cx="109541" cy="1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4" y="3417887"/>
              <a:ext cx="142878" cy="47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1" y="3883024"/>
              <a:ext cx="109541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58" y="2166937"/>
              <a:ext cx="114304" cy="45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3" y="2066924"/>
              <a:ext cx="109542" cy="10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2" y="4662487"/>
              <a:ext cx="23816" cy="2181227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0" y="5041900"/>
              <a:ext cx="371478" cy="180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59" y="4481512"/>
              <a:ext cx="190504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6" y="3983037"/>
              <a:ext cx="347667" cy="286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59" y="3806824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0" y="4867275"/>
              <a:ext cx="190503" cy="18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5" y="5422900"/>
              <a:ext cx="371478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2" y="5945188"/>
              <a:ext cx="152403" cy="9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5" y="5246687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5" y="5764213"/>
              <a:ext cx="190503" cy="19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5" y="6330950"/>
              <a:ext cx="419104" cy="52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5" y="6221413"/>
              <a:ext cx="150027" cy="14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1" y="9524"/>
              <a:ext cx="233366" cy="51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09" y="5103812"/>
              <a:ext cx="185741" cy="18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8" y="5477193"/>
            <a:ext cx="244283" cy="2311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44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18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19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0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1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2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3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4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5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6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7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8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29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0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1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2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3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4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5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6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7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8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39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0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1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2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3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555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45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6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7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8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49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0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1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2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3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54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55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9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60" name="TextBox 59"/>
          <p:cNvSpPr txBox="1"/>
          <p:nvPr/>
        </p:nvSpPr>
        <p:spPr>
          <a:xfrm>
            <a:off x="903511" y="426611"/>
            <a:ext cx="609604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“</a:t>
            </a:r>
          </a:p>
        </p:txBody>
      </p:sp>
      <p:sp>
        <p:nvSpPr>
          <p:cNvPr id="561" name="TextBox 60"/>
          <p:cNvSpPr txBox="1"/>
          <p:nvPr/>
        </p:nvSpPr>
        <p:spPr>
          <a:xfrm>
            <a:off x="10537369" y="2459189"/>
            <a:ext cx="609603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”</a:t>
            </a:r>
          </a:p>
        </p:txBody>
      </p:sp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59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57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8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60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59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9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0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4" cy="25118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6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6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6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0"/>
            <a:ext cx="3196902" cy="68580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9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8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6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4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0"/>
            <a:ext cx="3194971" cy="68580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6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1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69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67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7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8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9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71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0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0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71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3" cy="5762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3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3" cy="8103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4" cy="5762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2" cy="1524003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1" cy="81034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8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756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30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1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2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3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4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5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6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7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8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39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0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1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2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3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4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5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6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7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8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49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0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1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2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3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4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5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767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757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8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59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0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1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2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3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4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5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66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7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80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77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8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9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81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80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0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1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81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3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152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4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01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5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6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5" cy="82391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00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48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39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445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92" y="-4"/>
            <a:ext cx="12053898" cy="6858011"/>
            <a:chOff x="-2" y="-1"/>
            <a:chExt cx="12053897" cy="6858010"/>
          </a:xfrm>
        </p:grpSpPr>
        <p:grpSp>
          <p:nvGrpSpPr>
            <p:cNvPr id="29" name="Group 8"/>
            <p:cNvGrpSpPr/>
            <p:nvPr/>
          </p:nvGrpSpPr>
          <p:grpSpPr>
            <a:xfrm>
              <a:off x="-3" y="-2"/>
              <a:ext cx="1213654" cy="6858011"/>
              <a:chOff x="0" y="-1"/>
              <a:chExt cx="1213653" cy="6858009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2"/>
                <a:ext cx="23816" cy="2181228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4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41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1"/>
                <a:ext cx="369892" cy="18113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4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1"/>
                <a:ext cx="369892" cy="1430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9" y="-2"/>
                <a:ext cx="152403" cy="912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1" y="1420812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1" y="903287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9" y="-2"/>
                <a:ext cx="422279" cy="527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4" y="488949"/>
                <a:ext cx="14764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8" cy="127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1"/>
                <a:ext cx="147641" cy="48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8" cy="476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9"/>
                <a:ext cx="114303" cy="10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91"/>
                <a:ext cx="23816" cy="2181229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3"/>
                <a:ext cx="369892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6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2"/>
                <a:ext cx="85729" cy="121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9" y="4867278"/>
                <a:ext cx="190503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5"/>
                <a:ext cx="374654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1" y="5945193"/>
                <a:ext cx="152403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4" y="5246691"/>
                <a:ext cx="190503" cy="19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4" y="5764218"/>
                <a:ext cx="190503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4" y="6330955"/>
                <a:ext cx="417517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6" y="6221418"/>
                <a:ext cx="150027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0" y="-2"/>
              <a:ext cx="667555" cy="6848486"/>
              <a:chOff x="-2" y="-1"/>
              <a:chExt cx="667553" cy="684848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20" y="-2"/>
                <a:ext cx="417518" cy="51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3" y="474662"/>
                <a:ext cx="150026" cy="15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7" y="1539874"/>
                <a:ext cx="188918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5" y="5694368"/>
                <a:ext cx="298455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7" y="5551492"/>
                <a:ext cx="157166" cy="155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4" y="4760"/>
                <a:ext cx="304805" cy="154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20" y="4867278"/>
                <a:ext cx="188918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7" y="5046666"/>
                <a:ext cx="307980" cy="1801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7" y="6416680"/>
                <a:ext cx="190505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4" y="6596068"/>
                <a:ext cx="23816" cy="25241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1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7" y="5950268"/>
            <a:ext cx="244284" cy="2311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3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3" marR="0" indent="-391883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1"/>
          </a:xfrm>
          <a:prstGeom prst="rect">
            <a:avLst/>
          </a:prstGeom>
        </p:spPr>
        <p:txBody>
          <a:bodyPr/>
          <a:lstStyle>
            <a:lvl1pPr>
              <a:defRPr sz="6600" b="1"/>
            </a:lvl1pPr>
          </a:lstStyle>
          <a:p>
            <a:r>
              <a:t>Smart Shopping</a:t>
            </a:r>
          </a:p>
        </p:txBody>
      </p:sp>
      <p:sp>
        <p:nvSpPr>
          <p:cNvPr id="83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Cameron L’Ecuyer – Class ID: 17 (Team Leader)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Sneha Mishra – Class ID: 21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Navya Pillala – Class ID: 26</a:t>
            </a:r>
            <a:endParaRPr sz="260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t>Ruthvic Punyamurtula – Class ID: 30</a:t>
            </a:r>
          </a:p>
        </p:txBody>
      </p:sp>
      <p:sp>
        <p:nvSpPr>
          <p:cNvPr id="831" name="TextBox 3"/>
          <p:cNvSpPr txBox="1"/>
          <p:nvPr/>
        </p:nvSpPr>
        <p:spPr>
          <a:xfrm>
            <a:off x="2334067" y="4799029"/>
            <a:ext cx="6891370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The work has been completed under the guidance of Dr. Yugi Lee and TAs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(Rohith Nagulapati, Sidrah Junaid, Nageswara Nandigam) in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1"/>
          <p:cNvSpPr txBox="1">
            <a:spLocks noGrp="1"/>
          </p:cNvSpPr>
          <p:nvPr>
            <p:ph type="title"/>
          </p:nvPr>
        </p:nvSpPr>
        <p:spPr>
          <a:xfrm>
            <a:off x="1141412" y="327512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Augmented Reality</a:t>
            </a:r>
          </a:p>
        </p:txBody>
      </p:sp>
      <p:sp>
        <p:nvSpPr>
          <p:cNvPr id="916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Created a Unity scene using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Vuforia image modelling</a:t>
            </a:r>
          </a:p>
          <a:p>
            <a:pPr>
              <a:lnSpc>
                <a:spcPct val="100000"/>
              </a:lnSpc>
            </a:pPr>
            <a:r>
              <a:t>Created own markers to display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   varied categories of furniture</a:t>
            </a:r>
          </a:p>
          <a:p>
            <a:pPr>
              <a:lnSpc>
                <a:spcPct val="100000"/>
              </a:lnSpc>
            </a:pPr>
            <a:r>
              <a:t> 3D – models of furniture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0374" y="3727175"/>
            <a:ext cx="2483677" cy="3021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0374" y="457200"/>
            <a:ext cx="2483677" cy="31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4394" y="3707296"/>
            <a:ext cx="2178396" cy="304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34394" y="442494"/>
            <a:ext cx="2178396" cy="3170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itle 1"/>
          <p:cNvSpPr txBox="1">
            <a:spLocks noGrp="1"/>
          </p:cNvSpPr>
          <p:nvPr>
            <p:ph type="title"/>
          </p:nvPr>
        </p:nvSpPr>
        <p:spPr>
          <a:xfrm>
            <a:off x="1141414" y="327513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Future Work</a:t>
            </a:r>
          </a:p>
        </p:txBody>
      </p:sp>
      <p:sp>
        <p:nvSpPr>
          <p:cNvPr id="9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20927" y="1510199"/>
            <a:ext cx="9906001" cy="35417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rPr dirty="0"/>
              <a:t>Real time 3D image modelling 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Sharing the results/content between unity and Android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Speech to text search 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Including other categories of products – One Shopping App</a:t>
            </a:r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endParaRPr dirty="0"/>
          </a:p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rPr dirty="0"/>
              <a:t>The Demo video is available here - </a:t>
            </a:r>
          </a:p>
          <a:p>
            <a:pPr marL="0" lvl="2" indent="457200">
              <a:lnSpc>
                <a:spcPct val="108000"/>
              </a:lnSpc>
              <a:buSzTx/>
              <a:buNone/>
              <a:def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dirty="0">
                <a:hlinkClick r:id="rId2"/>
              </a:rPr>
              <a:t>https://www.youtube.com/watch?v=wyObDwxgtMU&amp;t=1s</a:t>
            </a:r>
          </a:p>
        </p:txBody>
      </p:sp>
      <p:sp>
        <p:nvSpPr>
          <p:cNvPr id="924" name="Title 1"/>
          <p:cNvSpPr txBox="1"/>
          <p:nvPr/>
        </p:nvSpPr>
        <p:spPr>
          <a:xfrm>
            <a:off x="4285491" y="4942582"/>
            <a:ext cx="2612266" cy="147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defTabSz="914400">
              <a:lnSpc>
                <a:spcPct val="90000"/>
              </a:lnSpc>
              <a:defRPr sz="36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Thank you</a:t>
            </a:r>
          </a:p>
          <a:p>
            <a:pPr algn="r" defTabSz="914400">
              <a:lnSpc>
                <a:spcPct val="90000"/>
              </a:lnSpc>
              <a:defRPr sz="2000" b="1" i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pPr>
            <a:r>
              <a:t> - Team 11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itle 1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Project’s purpose</a:t>
            </a:r>
          </a:p>
        </p:txBody>
      </p:sp>
      <p:sp>
        <p:nvSpPr>
          <p:cNvPr id="83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4"/>
            <a:ext cx="9906001" cy="3541716"/>
          </a:xfrm>
          <a:prstGeom prst="rect">
            <a:avLst/>
          </a:prstGeom>
        </p:spPr>
        <p:txBody>
          <a:bodyPr/>
          <a:lstStyle/>
          <a:p>
            <a:r>
              <a:t>Develop an application that can assist a user when they are shopping for furniture online</a:t>
            </a:r>
          </a:p>
          <a:p>
            <a:r>
              <a:t>Our app can assist our users by allowing them to use pictures to find similar items using image recognition software</a:t>
            </a:r>
          </a:p>
          <a:p>
            <a:r>
              <a:t>Allow the users to search products using online APIs and view furniture in Augemented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Title 1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Technologies used</a:t>
            </a:r>
          </a:p>
        </p:txBody>
      </p:sp>
      <p:sp>
        <p:nvSpPr>
          <p:cNvPr id="83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</a:t>
            </a:r>
            <a:r>
              <a:rPr lang="en-US" dirty="0"/>
              <a:t> calculator</a:t>
            </a:r>
            <a:r>
              <a:rPr dirty="0"/>
              <a:t> </a:t>
            </a:r>
            <a:r>
              <a:t>for </a:t>
            </a:r>
            <a:r>
              <a:rPr lang="en-US"/>
              <a:t>user</a:t>
            </a:r>
            <a:r>
              <a:t> </a:t>
            </a:r>
            <a:r>
              <a:rPr dirty="0"/>
              <a:t>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Vuforia for image database modelling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1"/>
          <p:cNvSpPr txBox="1">
            <a:spLocks noGrp="1"/>
          </p:cNvSpPr>
          <p:nvPr>
            <p:ph type="title"/>
          </p:nvPr>
        </p:nvSpPr>
        <p:spPr>
          <a:xfrm>
            <a:off x="1370012" y="65156"/>
            <a:ext cx="9906001" cy="117053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Process and Technologies used</a:t>
            </a:r>
          </a:p>
        </p:txBody>
      </p:sp>
      <p:grpSp>
        <p:nvGrpSpPr>
          <p:cNvPr id="842" name="Rectangle: Rounded Corners 3"/>
          <p:cNvGrpSpPr/>
          <p:nvPr/>
        </p:nvGrpSpPr>
        <p:grpSpPr>
          <a:xfrm>
            <a:off x="2579287" y="2067025"/>
            <a:ext cx="1510749" cy="408619"/>
            <a:chOff x="0" y="0"/>
            <a:chExt cx="1510747" cy="408617"/>
          </a:xfrm>
        </p:grpSpPr>
        <p:sp>
          <p:nvSpPr>
            <p:cNvPr id="840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1" name="Login/Register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Login/Register</a:t>
              </a:r>
            </a:p>
          </p:txBody>
        </p:sp>
      </p:grpSp>
      <p:grpSp>
        <p:nvGrpSpPr>
          <p:cNvPr id="845" name="Rectangle: Rounded Corners 6"/>
          <p:cNvGrpSpPr/>
          <p:nvPr/>
        </p:nvGrpSpPr>
        <p:grpSpPr>
          <a:xfrm>
            <a:off x="2604258" y="3388469"/>
            <a:ext cx="1510749" cy="408619"/>
            <a:chOff x="0" y="0"/>
            <a:chExt cx="1510747" cy="408617"/>
          </a:xfrm>
        </p:grpSpPr>
        <p:sp>
          <p:nvSpPr>
            <p:cNvPr id="843" name="Rounded Rectangle"/>
            <p:cNvSpPr/>
            <p:nvPr/>
          </p:nvSpPr>
          <p:spPr>
            <a:xfrm>
              <a:off x="0" y="0"/>
              <a:ext cx="1510748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4" name="Image Analysis"/>
            <p:cNvSpPr txBox="1"/>
            <p:nvPr/>
          </p:nvSpPr>
          <p:spPr>
            <a:xfrm>
              <a:off x="19946" y="37940"/>
              <a:ext cx="147085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Image Analysis</a:t>
              </a:r>
            </a:p>
          </p:txBody>
        </p:sp>
      </p:grpSp>
      <p:grpSp>
        <p:nvGrpSpPr>
          <p:cNvPr id="848" name="Rectangle: Rounded Corners 11"/>
          <p:cNvGrpSpPr/>
          <p:nvPr/>
        </p:nvGrpSpPr>
        <p:grpSpPr>
          <a:xfrm>
            <a:off x="4982748" y="3393021"/>
            <a:ext cx="1033670" cy="408619"/>
            <a:chOff x="0" y="0"/>
            <a:chExt cx="1033668" cy="408617"/>
          </a:xfrm>
        </p:grpSpPr>
        <p:sp>
          <p:nvSpPr>
            <p:cNvPr id="846" name="Rounded Rectangle"/>
            <p:cNvSpPr/>
            <p:nvPr/>
          </p:nvSpPr>
          <p:spPr>
            <a:xfrm>
              <a:off x="0" y="0"/>
              <a:ext cx="1033669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47" name="Shopping"/>
            <p:cNvSpPr txBox="1"/>
            <p:nvPr/>
          </p:nvSpPr>
          <p:spPr>
            <a:xfrm>
              <a:off x="19947" y="37940"/>
              <a:ext cx="993776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Shopping</a:t>
              </a:r>
            </a:p>
          </p:txBody>
        </p:sp>
      </p:grpSp>
      <p:sp>
        <p:nvSpPr>
          <p:cNvPr id="849" name="Arrow: Up-Down 12"/>
          <p:cNvSpPr/>
          <p:nvPr/>
        </p:nvSpPr>
        <p:spPr>
          <a:xfrm>
            <a:off x="3237826" y="2607990"/>
            <a:ext cx="243613" cy="648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59"/>
                </a:moveTo>
                <a:lnTo>
                  <a:pt x="10800" y="0"/>
                </a:lnTo>
                <a:lnTo>
                  <a:pt x="21600" y="4059"/>
                </a:lnTo>
                <a:lnTo>
                  <a:pt x="16200" y="4059"/>
                </a:lnTo>
                <a:lnTo>
                  <a:pt x="16200" y="17541"/>
                </a:lnTo>
                <a:lnTo>
                  <a:pt x="21600" y="17541"/>
                </a:lnTo>
                <a:lnTo>
                  <a:pt x="10800" y="21600"/>
                </a:lnTo>
                <a:lnTo>
                  <a:pt x="0" y="17541"/>
                </a:lnTo>
                <a:lnTo>
                  <a:pt x="5400" y="17541"/>
                </a:lnTo>
                <a:lnTo>
                  <a:pt x="5400" y="405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0" name="Arrow: Left-Right 13"/>
          <p:cNvSpPr/>
          <p:nvPr/>
        </p:nvSpPr>
        <p:spPr>
          <a:xfrm>
            <a:off x="4196934" y="3504484"/>
            <a:ext cx="703885" cy="22750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1" name="Arrow: Left-Up 16"/>
          <p:cNvSpPr/>
          <p:nvPr/>
        </p:nvSpPr>
        <p:spPr>
          <a:xfrm rot="5400000">
            <a:off x="5156680" y="4339278"/>
            <a:ext cx="1262272" cy="45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956" y="10800"/>
                </a:lnTo>
                <a:lnTo>
                  <a:pt x="1956" y="13500"/>
                </a:lnTo>
                <a:lnTo>
                  <a:pt x="18666" y="13500"/>
                </a:lnTo>
                <a:lnTo>
                  <a:pt x="18666" y="5400"/>
                </a:lnTo>
                <a:lnTo>
                  <a:pt x="17688" y="5400"/>
                </a:lnTo>
                <a:lnTo>
                  <a:pt x="19644" y="0"/>
                </a:lnTo>
                <a:lnTo>
                  <a:pt x="21600" y="5400"/>
                </a:lnTo>
                <a:lnTo>
                  <a:pt x="20622" y="5400"/>
                </a:lnTo>
                <a:lnTo>
                  <a:pt x="20622" y="18900"/>
                </a:lnTo>
                <a:lnTo>
                  <a:pt x="1956" y="18900"/>
                </a:lnTo>
                <a:lnTo>
                  <a:pt x="1956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sp>
        <p:nvSpPr>
          <p:cNvPr id="852" name="Arrow: Left-Up 18"/>
          <p:cNvSpPr/>
          <p:nvPr/>
        </p:nvSpPr>
        <p:spPr>
          <a:xfrm rot="10800000">
            <a:off x="5559214" y="1878639"/>
            <a:ext cx="457203" cy="1376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07"/>
                </a:moveTo>
                <a:lnTo>
                  <a:pt x="5400" y="18013"/>
                </a:lnTo>
                <a:lnTo>
                  <a:pt x="5400" y="18910"/>
                </a:lnTo>
                <a:lnTo>
                  <a:pt x="13500" y="18910"/>
                </a:lnTo>
                <a:lnTo>
                  <a:pt x="13500" y="1793"/>
                </a:lnTo>
                <a:lnTo>
                  <a:pt x="10800" y="1793"/>
                </a:lnTo>
                <a:lnTo>
                  <a:pt x="16200" y="0"/>
                </a:lnTo>
                <a:lnTo>
                  <a:pt x="21600" y="1793"/>
                </a:lnTo>
                <a:lnTo>
                  <a:pt x="18900" y="1793"/>
                </a:lnTo>
                <a:lnTo>
                  <a:pt x="18900" y="20703"/>
                </a:lnTo>
                <a:lnTo>
                  <a:pt x="5400" y="20703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55" name="Rectangle: Rounded Corners 19"/>
          <p:cNvGrpSpPr/>
          <p:nvPr/>
        </p:nvGrpSpPr>
        <p:grpSpPr>
          <a:xfrm>
            <a:off x="6106536" y="4879716"/>
            <a:ext cx="1230624" cy="408619"/>
            <a:chOff x="0" y="0"/>
            <a:chExt cx="1230623" cy="408617"/>
          </a:xfrm>
        </p:grpSpPr>
        <p:sp>
          <p:nvSpPr>
            <p:cNvPr id="853" name="Rounded Rectangle"/>
            <p:cNvSpPr/>
            <p:nvPr/>
          </p:nvSpPr>
          <p:spPr>
            <a:xfrm>
              <a:off x="0" y="0"/>
              <a:ext cx="1230624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4" name="Suggestions"/>
            <p:cNvSpPr txBox="1"/>
            <p:nvPr/>
          </p:nvSpPr>
          <p:spPr>
            <a:xfrm>
              <a:off x="19946" y="37940"/>
              <a:ext cx="119073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Suggestions</a:t>
              </a:r>
            </a:p>
          </p:txBody>
        </p:sp>
      </p:grpSp>
      <p:grpSp>
        <p:nvGrpSpPr>
          <p:cNvPr id="858" name="Rectangle: Rounded Corners 20"/>
          <p:cNvGrpSpPr/>
          <p:nvPr/>
        </p:nvGrpSpPr>
        <p:grpSpPr>
          <a:xfrm>
            <a:off x="6141325" y="1798147"/>
            <a:ext cx="2136914" cy="408619"/>
            <a:chOff x="0" y="0"/>
            <a:chExt cx="2136912" cy="408617"/>
          </a:xfrm>
        </p:grpSpPr>
        <p:sp>
          <p:nvSpPr>
            <p:cNvPr id="856" name="Rounded Rectangle"/>
            <p:cNvSpPr/>
            <p:nvPr/>
          </p:nvSpPr>
          <p:spPr>
            <a:xfrm>
              <a:off x="0" y="0"/>
              <a:ext cx="2136913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57" name="Social  Media Trends"/>
            <p:cNvSpPr txBox="1"/>
            <p:nvPr/>
          </p:nvSpPr>
          <p:spPr>
            <a:xfrm>
              <a:off x="19946" y="37940"/>
              <a:ext cx="2097021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Social  Media Trends</a:t>
              </a:r>
            </a:p>
          </p:txBody>
        </p:sp>
      </p:grpSp>
      <p:sp>
        <p:nvSpPr>
          <p:cNvPr id="859" name="Arrow: Right 21"/>
          <p:cNvSpPr/>
          <p:nvPr/>
        </p:nvSpPr>
        <p:spPr>
          <a:xfrm>
            <a:off x="6172198" y="3465007"/>
            <a:ext cx="2017645" cy="266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62" name="Rectangle: Rounded Corners 22"/>
          <p:cNvGrpSpPr/>
          <p:nvPr/>
        </p:nvGrpSpPr>
        <p:grpSpPr>
          <a:xfrm>
            <a:off x="8353700" y="3221658"/>
            <a:ext cx="1212575" cy="715085"/>
            <a:chOff x="0" y="0"/>
            <a:chExt cx="1212574" cy="715084"/>
          </a:xfrm>
        </p:grpSpPr>
        <p:sp>
          <p:nvSpPr>
            <p:cNvPr id="860" name="Rounded Rectangle"/>
            <p:cNvSpPr/>
            <p:nvPr/>
          </p:nvSpPr>
          <p:spPr>
            <a:xfrm>
              <a:off x="0" y="0"/>
              <a:ext cx="1212575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1" name="Augmented       Reality"/>
            <p:cNvSpPr txBox="1"/>
            <p:nvPr/>
          </p:nvSpPr>
          <p:spPr>
            <a:xfrm>
              <a:off x="34907" y="70524"/>
              <a:ext cx="1142760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Augmented       Reality</a:t>
              </a:r>
            </a:p>
          </p:txBody>
        </p:sp>
      </p:grpSp>
      <p:sp>
        <p:nvSpPr>
          <p:cNvPr id="863" name="Arrow: Left-Up 23"/>
          <p:cNvSpPr/>
          <p:nvPr/>
        </p:nvSpPr>
        <p:spPr>
          <a:xfrm rot="5400000">
            <a:off x="7132850" y="5096014"/>
            <a:ext cx="408619" cy="95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01"/>
                </a:moveTo>
                <a:lnTo>
                  <a:pt x="5400" y="17003"/>
                </a:lnTo>
                <a:lnTo>
                  <a:pt x="5400" y="18152"/>
                </a:lnTo>
                <a:lnTo>
                  <a:pt x="13500" y="18152"/>
                </a:lnTo>
                <a:lnTo>
                  <a:pt x="13500" y="2299"/>
                </a:lnTo>
                <a:lnTo>
                  <a:pt x="10800" y="2299"/>
                </a:lnTo>
                <a:lnTo>
                  <a:pt x="16200" y="0"/>
                </a:lnTo>
                <a:lnTo>
                  <a:pt x="21600" y="2299"/>
                </a:lnTo>
                <a:lnTo>
                  <a:pt x="18900" y="2299"/>
                </a:lnTo>
                <a:lnTo>
                  <a:pt x="18900" y="20451"/>
                </a:lnTo>
                <a:lnTo>
                  <a:pt x="5400" y="20451"/>
                </a:lnTo>
                <a:lnTo>
                  <a:pt x="54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grpSp>
        <p:nvGrpSpPr>
          <p:cNvPr id="866" name="Rectangle: Rounded Corners 24"/>
          <p:cNvGrpSpPr/>
          <p:nvPr/>
        </p:nvGrpSpPr>
        <p:grpSpPr>
          <a:xfrm>
            <a:off x="7911409" y="5299123"/>
            <a:ext cx="1401418" cy="715086"/>
            <a:chOff x="0" y="0"/>
            <a:chExt cx="1401416" cy="715084"/>
          </a:xfrm>
        </p:grpSpPr>
        <p:sp>
          <p:nvSpPr>
            <p:cNvPr id="864" name="Rounded Rectangle"/>
            <p:cNvSpPr/>
            <p:nvPr/>
          </p:nvSpPr>
          <p:spPr>
            <a:xfrm>
              <a:off x="0" y="0"/>
              <a:ext cx="1401417" cy="71508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5" name="Social Media Sharing"/>
            <p:cNvSpPr txBox="1"/>
            <p:nvPr/>
          </p:nvSpPr>
          <p:spPr>
            <a:xfrm>
              <a:off x="34908" y="70524"/>
              <a:ext cx="13316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Social Media Sharing</a:t>
              </a:r>
            </a:p>
          </p:txBody>
        </p:sp>
      </p:grpSp>
      <p:grpSp>
        <p:nvGrpSpPr>
          <p:cNvPr id="869" name="Rectangle: Rounded Corners 25"/>
          <p:cNvGrpSpPr/>
          <p:nvPr/>
        </p:nvGrpSpPr>
        <p:grpSpPr>
          <a:xfrm>
            <a:off x="2480791" y="4675408"/>
            <a:ext cx="1757682" cy="408619"/>
            <a:chOff x="0" y="0"/>
            <a:chExt cx="1757681" cy="408617"/>
          </a:xfrm>
        </p:grpSpPr>
        <p:sp>
          <p:nvSpPr>
            <p:cNvPr id="867" name="Rounded Rectangle"/>
            <p:cNvSpPr/>
            <p:nvPr/>
          </p:nvSpPr>
          <p:spPr>
            <a:xfrm>
              <a:off x="0" y="0"/>
              <a:ext cx="1757682" cy="4086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92D0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Tw Cen MT"/>
                </a:defRPr>
              </a:pPr>
              <a:endParaRPr/>
            </a:p>
          </p:txBody>
        </p:sp>
        <p:sp>
          <p:nvSpPr>
            <p:cNvPr id="868" name="Camera/Gallery"/>
            <p:cNvSpPr txBox="1"/>
            <p:nvPr/>
          </p:nvSpPr>
          <p:spPr>
            <a:xfrm>
              <a:off x="19946" y="37940"/>
              <a:ext cx="1717789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Tw Cen MT"/>
                </a:defRPr>
              </a:lvl1pPr>
            </a:lstStyle>
            <a:p>
              <a:r>
                <a:t>Camera/Gallery</a:t>
              </a:r>
            </a:p>
          </p:txBody>
        </p:sp>
      </p:grpSp>
      <p:sp>
        <p:nvSpPr>
          <p:cNvPr id="870" name="Arrow: Up-Down 26"/>
          <p:cNvSpPr/>
          <p:nvPr/>
        </p:nvSpPr>
        <p:spPr>
          <a:xfrm>
            <a:off x="3212856" y="3883409"/>
            <a:ext cx="243613" cy="70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28"/>
                </a:moveTo>
                <a:lnTo>
                  <a:pt x="10800" y="0"/>
                </a:lnTo>
                <a:lnTo>
                  <a:pt x="21600" y="3728"/>
                </a:lnTo>
                <a:lnTo>
                  <a:pt x="16200" y="3728"/>
                </a:lnTo>
                <a:lnTo>
                  <a:pt x="16200" y="17872"/>
                </a:lnTo>
                <a:lnTo>
                  <a:pt x="21600" y="17872"/>
                </a:lnTo>
                <a:lnTo>
                  <a:pt x="10800" y="21600"/>
                </a:lnTo>
                <a:lnTo>
                  <a:pt x="0" y="17872"/>
                </a:lnTo>
                <a:lnTo>
                  <a:pt x="5400" y="17872"/>
                </a:lnTo>
                <a:lnTo>
                  <a:pt x="5400" y="3728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A83D27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Tw Cen MT"/>
              </a:defRPr>
            </a:pPr>
            <a:endParaRPr/>
          </a:p>
        </p:txBody>
      </p:sp>
      <p:pic>
        <p:nvPicPr>
          <p:cNvPr id="87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031" y="1510894"/>
            <a:ext cx="597529" cy="466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6468" y="150520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3278" y="1814338"/>
            <a:ext cx="597529" cy="47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5845" y="1692862"/>
            <a:ext cx="992454" cy="672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Picture 30" descr="Picture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92217" y="3221658"/>
            <a:ext cx="709714" cy="39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2217" y="3650250"/>
            <a:ext cx="587860" cy="46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Picture 2047" descr="Picture 204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75791" y="3092481"/>
            <a:ext cx="577732" cy="22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Picture 2048" descr="Picture 204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11790" y="3902318"/>
            <a:ext cx="565496" cy="28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icture 20" descr="Picture 2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35763" y="4772902"/>
            <a:ext cx="434148" cy="434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Picture 22" descr="Picture 2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389743" y="4990824"/>
            <a:ext cx="528235" cy="528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24" descr="Picture 2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46826" y="4743048"/>
            <a:ext cx="494350" cy="49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Picture 26" descr="Picture 2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389743" y="5519858"/>
            <a:ext cx="494351" cy="494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icture 2049" descr="Picture 20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29950" y="2422356"/>
            <a:ext cx="1513229" cy="196374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Straight Connector 2052"/>
          <p:cNvSpPr/>
          <p:nvPr/>
        </p:nvSpPr>
        <p:spPr>
          <a:xfrm flipV="1">
            <a:off x="1133060" y="1235691"/>
            <a:ext cx="1" cy="5115414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5" name="Straight Connector 2058"/>
          <p:cNvSpPr/>
          <p:nvPr/>
        </p:nvSpPr>
        <p:spPr>
          <a:xfrm>
            <a:off x="1133061" y="1235689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6" name="Straight Connector 2068"/>
          <p:cNvSpPr/>
          <p:nvPr/>
        </p:nvSpPr>
        <p:spPr>
          <a:xfrm>
            <a:off x="1133061" y="6351103"/>
            <a:ext cx="977016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7" name="Straight Connector 2072"/>
          <p:cNvSpPr/>
          <p:nvPr/>
        </p:nvSpPr>
        <p:spPr>
          <a:xfrm>
            <a:off x="10833651" y="1235690"/>
            <a:ext cx="69576" cy="511541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888" name="Picture 28" descr="Picture 2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5469" y="2422356"/>
            <a:ext cx="703801" cy="82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Picture 2076" descr="Picture 207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64782" y="3329894"/>
            <a:ext cx="937463" cy="512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Login And Register</a:t>
            </a:r>
          </a:p>
        </p:txBody>
      </p:sp>
      <p:sp>
        <p:nvSpPr>
          <p:cNvPr id="892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</a:pPr>
            <a:r>
              <a:t>New Users can register to the App.</a:t>
            </a:r>
          </a:p>
          <a:p>
            <a:pPr marL="160420" indent="-160420">
              <a:buSzPct val="100000"/>
            </a:pPr>
            <a:r>
              <a:t>Existing User can login using registered </a:t>
            </a:r>
          </a:p>
          <a:p>
            <a:pPr marL="0" indent="0">
              <a:buSzTx/>
              <a:buNone/>
            </a:pPr>
            <a:r>
              <a:t>  Email ID.</a:t>
            </a:r>
          </a:p>
          <a:p>
            <a:pPr marL="160420" indent="-160420">
              <a:buSzPct val="100000"/>
            </a:pPr>
            <a:r>
              <a:t>Optional login option to the user using</a:t>
            </a:r>
          </a:p>
          <a:p>
            <a:pPr marL="0" indent="0">
              <a:buSzTx/>
              <a:buNone/>
            </a:pPr>
            <a:r>
              <a:t>  Twitter Credentials.</a:t>
            </a:r>
          </a:p>
          <a:p>
            <a:r>
              <a:t>Firebase is used for Authentication as </a:t>
            </a:r>
          </a:p>
          <a:p>
            <a:pPr marL="0" indent="0">
              <a:buSzTx/>
              <a:buNone/>
            </a:pPr>
            <a:r>
              <a:t>   well as storage.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4" cy="3928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5"/>
            <a:ext cx="2394474" cy="3941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Image Recognition</a:t>
            </a:r>
          </a:p>
        </p:txBody>
      </p:sp>
      <p:sp>
        <p:nvSpPr>
          <p:cNvPr id="897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buSzTx/>
              <a:buNone/>
              <a:defRPr sz="2200"/>
            </a:pPr>
            <a:r>
              <a:t>The User has the following options: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Click Image using Camera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Import existing image from the gallery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Skip the Image Analysis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Analyze the uploaded image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Shop for the product using the Image analysis</a:t>
            </a:r>
          </a:p>
          <a:p>
            <a:pPr marL="541421" lvl="1" indent="-160420">
              <a:lnSpc>
                <a:spcPct val="108000"/>
              </a:lnSpc>
              <a:buSzPct val="100000"/>
              <a:defRPr sz="2200"/>
            </a:pPr>
            <a:r>
              <a:t>Google Vision is used to analyze the uploaded image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6"/>
            <a:ext cx="2826589" cy="444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itle 1"/>
          <p:cNvSpPr txBox="1">
            <a:spLocks noGrp="1"/>
          </p:cNvSpPr>
          <p:nvPr>
            <p:ph type="title"/>
          </p:nvPr>
        </p:nvSpPr>
        <p:spPr>
          <a:xfrm>
            <a:off x="1141412" y="608578"/>
            <a:ext cx="9906001" cy="147857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Shopping</a:t>
            </a:r>
          </a:p>
        </p:txBody>
      </p:sp>
      <p:sp>
        <p:nvSpPr>
          <p:cNvPr id="901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1818859"/>
            <a:ext cx="9906001" cy="41744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2200"/>
            </a:pPr>
            <a:r>
              <a:t>Powered by Indix Product Search API</a:t>
            </a:r>
          </a:p>
          <a:p>
            <a:pPr>
              <a:lnSpc>
                <a:spcPct val="96000"/>
              </a:lnSpc>
              <a:defRPr sz="2200"/>
            </a:pPr>
            <a:r>
              <a:t>Indix API allows for searching of a variety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of different products</a:t>
            </a:r>
          </a:p>
          <a:p>
            <a:pPr>
              <a:lnSpc>
                <a:spcPct val="96000"/>
              </a:lnSpc>
              <a:defRPr sz="2200"/>
            </a:pPr>
            <a:r>
              <a:t>Draw back: limited data that is available, such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as limited number of images</a:t>
            </a:r>
          </a:p>
          <a:p>
            <a:pPr>
              <a:lnSpc>
                <a:spcPct val="96000"/>
              </a:lnSpc>
              <a:defRPr sz="2200"/>
            </a:pPr>
            <a:r>
              <a:t>Data is retrieved from Indix API using Google </a:t>
            </a:r>
          </a:p>
          <a:p>
            <a:pPr marL="0" indent="0">
              <a:lnSpc>
                <a:spcPct val="96000"/>
              </a:lnSpc>
              <a:buSzTx/>
              <a:buNone/>
              <a:defRPr sz="2200"/>
            </a:pPr>
            <a:r>
              <a:t>    Network Framework – Volley</a:t>
            </a:r>
          </a:p>
          <a:p>
            <a:pPr>
              <a:lnSpc>
                <a:spcPct val="96000"/>
              </a:lnSpc>
              <a:defRPr sz="2200"/>
            </a:pPr>
            <a:r>
              <a:t>Flexible searching</a:t>
            </a:r>
          </a:p>
          <a:p>
            <a:pPr>
              <a:lnSpc>
                <a:spcPct val="96000"/>
              </a:lnSpc>
              <a:defRPr sz="2200"/>
            </a:pPr>
            <a:r>
              <a:t>Sorting is done in code</a:t>
            </a:r>
          </a:p>
        </p:txBody>
      </p:sp>
      <p:pic>
        <p:nvPicPr>
          <p:cNvPr id="9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t="11607" b="11606"/>
          <a:stretch>
            <a:fillRect/>
          </a:stretch>
        </p:blipFill>
        <p:spPr>
          <a:xfrm>
            <a:off x="7464287" y="1195067"/>
            <a:ext cx="3150705" cy="482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Suggestions</a:t>
            </a:r>
          </a:p>
        </p:txBody>
      </p:sp>
      <p:sp>
        <p:nvSpPr>
          <p:cNvPr id="905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1141411" y="1903571"/>
            <a:ext cx="5430908" cy="41394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On clicking the suggestions button the user will get suggestions which are suitable for them.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BMI of the user will be calculating by taking height and weight of the user as a input. 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user can also save the records for further usage by clicking the save button.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The user can also share the results to social media.</a:t>
            </a:r>
          </a:p>
          <a:p>
            <a:pPr marL="203454" indent="-203454" defTabSz="813816">
              <a:spcBef>
                <a:spcPts val="800"/>
              </a:spcBef>
              <a:defRPr sz="2136"/>
            </a:pPr>
            <a:r>
              <a:rPr dirty="0"/>
              <a:t>And also He can search the google by navigating to google.</a:t>
            </a:r>
          </a:p>
        </p:txBody>
      </p:sp>
      <p:pic>
        <p:nvPicPr>
          <p:cNvPr id="90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6457" y="1486939"/>
            <a:ext cx="2673305" cy="4752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8854" y="1486939"/>
            <a:ext cx="2673305" cy="4752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 1"/>
          <p:cNvSpPr txBox="1">
            <a:spLocks noGrp="1"/>
          </p:cNvSpPr>
          <p:nvPr>
            <p:ph type="title"/>
          </p:nvPr>
        </p:nvSpPr>
        <p:spPr>
          <a:xfrm>
            <a:off x="1141412" y="618517"/>
            <a:ext cx="9906001" cy="147857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TRENDS</a:t>
            </a:r>
          </a:p>
        </p:txBody>
      </p:sp>
      <p:sp>
        <p:nvSpPr>
          <p:cNvPr id="910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12" y="2249484"/>
            <a:ext cx="9906001" cy="3541717"/>
          </a:xfrm>
          <a:prstGeom prst="rect">
            <a:avLst/>
          </a:prstGeom>
        </p:spPr>
        <p:txBody>
          <a:bodyPr/>
          <a:lstStyle/>
          <a:p>
            <a:r>
              <a:t>Collected Tweets using twitter4j-Stream, twitter4j-async</a:t>
            </a:r>
          </a:p>
          <a:p>
            <a:r>
              <a:t>Stored the furniture trends into mongo DB</a:t>
            </a:r>
          </a:p>
          <a:p>
            <a:r>
              <a:t>Used mongo-java-driver to support the integration</a:t>
            </a:r>
          </a:p>
          <a:p>
            <a:pPr marL="0" indent="0">
              <a:buSzTx/>
              <a:buNone/>
            </a:pPr>
            <a:r>
              <a:t>   in android</a:t>
            </a:r>
          </a:p>
          <a:p>
            <a:r>
              <a:t>Retrieved the data from the mongo DB to visualize</a:t>
            </a:r>
          </a:p>
          <a:p>
            <a:pPr marL="0" indent="0">
              <a:buSzTx/>
              <a:buNone/>
            </a:pPr>
            <a:r>
              <a:t>   using Do-nut charts</a:t>
            </a:r>
          </a:p>
        </p:txBody>
      </p:sp>
      <p:pic>
        <p:nvPicPr>
          <p:cNvPr id="9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8809" y="618518"/>
            <a:ext cx="2867507" cy="514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01616" y="834893"/>
            <a:ext cx="1320315" cy="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 3"/>
          <p:cNvSpPr txBox="1"/>
          <p:nvPr/>
        </p:nvSpPr>
        <p:spPr>
          <a:xfrm>
            <a:off x="1408043" y="6239481"/>
            <a:ext cx="609600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Tw Cen MT"/>
              </a:defRPr>
            </a:lvl1pPr>
          </a:lstStyle>
          <a:p>
            <a:r>
              <a:t>https://www.letsintern.com/blog/intern-worthy-skills-how-to-develop-research-and-analysis-skills/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Helvetica</vt:lpstr>
      <vt:lpstr>Tw Cen MT</vt:lpstr>
      <vt:lpstr>Circuit</vt:lpstr>
      <vt:lpstr>Smart Shopping</vt:lpstr>
      <vt:lpstr>Project’s purpose</vt:lpstr>
      <vt:lpstr>Technologies used</vt:lpstr>
      <vt:lpstr>Process and Technologies used</vt:lpstr>
      <vt:lpstr>Login And Register</vt:lpstr>
      <vt:lpstr>Image Recognition</vt:lpstr>
      <vt:lpstr>Shopping</vt:lpstr>
      <vt:lpstr>Suggestions</vt:lpstr>
      <vt:lpstr>TRENDS</vt:lpstr>
      <vt:lpstr>Augmented Reality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Punyamurtula, Ruthvic (UMKC-Student)</cp:lastModifiedBy>
  <cp:revision>1</cp:revision>
  <dcterms:modified xsi:type="dcterms:W3CDTF">2018-05-03T19:10:17Z</dcterms:modified>
</cp:coreProperties>
</file>